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7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50" r:id="rId61"/>
    <p:sldId id="351" r:id="rId62"/>
    <p:sldId id="352" r:id="rId63"/>
    <p:sldId id="353" r:id="rId64"/>
    <p:sldId id="354" r:id="rId65"/>
    <p:sldId id="292" r:id="rId6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FFCC"/>
    <a:srgbClr val="CCECFF"/>
    <a:srgbClr val="FFCCFF"/>
    <a:srgbClr val="CCFF66"/>
    <a:srgbClr val="FFFF99"/>
    <a:srgbClr val="FF9933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xmlns="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9800"/>
            <a:ext cx="8532440" cy="1143000"/>
          </a:xfrm>
          <a:noFill/>
          <a:ln/>
        </p:spPr>
        <p:txBody>
          <a:bodyPr/>
          <a:lstStyle/>
          <a:p>
            <a:r>
              <a:rPr lang="en-US" altLang="th-TH" sz="3000" b="1" dirty="0" smtClean="0"/>
              <a:t>Chapter 1 : Introduction </a:t>
            </a:r>
            <a:r>
              <a:rPr lang="en-US" altLang="th-TH" sz="3000" b="1" dirty="0" smtClean="0"/>
              <a:t>to </a:t>
            </a:r>
            <a:r>
              <a:rPr lang="th-TH" altLang="th-TH" sz="3000" b="1" dirty="0" err="1" smtClean="0"/>
              <a:t>Software</a:t>
            </a:r>
            <a:r>
              <a:rPr lang="th-TH" altLang="th-TH" sz="3000" b="1" dirty="0" smtClean="0"/>
              <a:t> </a:t>
            </a:r>
            <a:r>
              <a:rPr lang="en-US" altLang="th-TH" sz="3000" b="1" dirty="0" smtClean="0"/>
              <a:t>Engineering</a:t>
            </a:r>
            <a:r>
              <a:rPr lang="th-TH" altLang="th-TH" sz="3000" b="1" dirty="0" smtClean="0"/>
              <a:t> </a:t>
            </a:r>
            <a:endParaRPr lang="th-TH" altLang="th-TH" sz="3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844824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บทบาทที่เปลี่ยนแปลงไปของซอฟต์แวร์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โปรแกรม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(Program)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ซอฟต์แวร์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(Software)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แอปพลิเคชั่นซอฟแวร์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(Application Software)</a:t>
            </a:r>
          </a:p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Software Solution</a:t>
            </a:r>
          </a:p>
          <a:p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5589240"/>
            <a:ext cx="8892480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</a:rPr>
              <a:t>ซอฟต์แวร์ คือ ชุดคำสั่งที่เป็นตัวสั่งการทำงานของคอมพิวเตอร์</a:t>
            </a:r>
            <a:endParaRPr lang="th-T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2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21221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700808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แบ่งตามวัตถุประสงค์การใช้งานออกเป็น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กลุ่ม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System Software) 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เป็นซอฟต์แวร์ที่ประกอบไปด้วยกลุ่มของโปรแกรมย่อยที่ถูกเขียนขึ้นมา                       เพื่อให้บริการโปรแกรมอื่น</a:t>
            </a: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ซอฟต์แวร์แอปพลิเคชั่น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Application Software)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เป็นโปรแกรมแก้ปัญหางานทางธุรกิจโดยเฉพาะ ทำงานบนเครื่องคอมพิวเตอร์</a:t>
            </a:r>
          </a:p>
          <a:p>
            <a:pPr lvl="2"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  แบบ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Standalone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และบางครั้งสามารถทำงานแบบเวลาจริง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Real-time)</a:t>
            </a: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แบ่งตามวัตถุประสงค์การใช้งานออกเป็น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กลุ่ม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ซอฟต์แวร์ด้านวิทยาศาสตร์และวิศวกรรม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Scientific Software/Engineering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เป็นซอฟต์แวร์ที่ใช้เฉพาะงานด้านวิทยาศาสตร์และวิศวกรรมศาสตร์</a:t>
            </a: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ซอฟต์แวร์แบบฝัง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Embedded Software)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เป็นซอฟต์แวร์ที่ถูกติดตั้งไว้ภายในอุปกรณ์อิเล็กทรอนิกส์ต่าง ๆ                                     หรือภายในระบบงาน</a:t>
            </a: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8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แบ่งตามวัตถุประสงค์การใช้งานออกเป็น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กลุ่ม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5.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ซอฟต์แวร์แบบสายการผลิต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Product-Line Software)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เป็นซอฟต์แวร์เฉพาะด้านที่ลูกค้าหลายกลุ่มสามารถนำไปใช้งานได้เหมือนกัน</a:t>
            </a:r>
          </a:p>
          <a:p>
            <a:pPr lvl="2"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   หรืออาจเป็นกลุ่มลูกค้าเฉพาะ และลูกค้าตลาดใหญ่ที่เป็นผู้ใช้ทั่วไป</a:t>
            </a: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6.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เว็บแอปพลิเคชั่น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Web Application)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กรณีที่ซอฟต์แวร์แอปพลิเคชั่นสามารถทำงานบนเว็บไซต์ เพื่อจัดการข้อมูล</a:t>
            </a:r>
          </a:p>
          <a:p>
            <a:pPr lvl="2"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	ในฐานข้อมูลบนเว็บได้</a:t>
            </a: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2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แบ่งตามวัตถุประสงค์การใช้งานออกเป็น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กลุ่ม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7.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ซอฟต์แวร์ปัญญาประดิษฐ์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Artificial Intelligence Software)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เป็นซอฟต์แวร์ที่ถูกออกแบบให้มีอัลกอริธึมในการทำงานที่ซับซ้อนเลียนแบบสมองมนุษย์  เพื่อแก้ปัญหาที่มีความซับซ้อนสูงด้วยการวิเคราะห์ตามหลักของเหตุและผล</a:t>
            </a: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8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แบ่งตามอุตสาหกรรมการผลิตซอฟต์แวร์ ได้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ประเภท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 Generic Product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ผลิตภัณฑ์ซอฟต์แวร์หรือระบบที่ถูกผลิตภัณฑ์ซอฟต์แวร์หรือระบบที่ถูกผลิตขึ้นโดยผู้ผลิตซอฟต์แวร์รายใหญ่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Software Vendor)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เพื่อจำหน่ายให้กับลูกค้าในตลาดซอฟต์แวร์ทั่วไปที่ต้องการซื้อไปใช้งานตามความสามารถของ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ซอฟต์แวร์</a:t>
            </a: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6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ประเภทของซอฟต์แวร์</a:t>
            </a:r>
          </a:p>
          <a:p>
            <a:pPr>
              <a:spcBef>
                <a:spcPts val="600"/>
              </a:spcBef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	-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แบ่งตามอุตสาหกรรมการผลิตซอฟต์แวร์ ได้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ประเภท ดังนี้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 Customized Product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เป็นผลิตภัณฑ์ซอฟต์แวร์หรือระบบ สำหรับลูกค้าเฉพาะรายที่ได้ตกลง                 ทำสัญญาว่าจ้าง</a:t>
            </a:r>
          </a:p>
          <a:p>
            <a:pPr lvl="2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1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08720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504056" y="1916832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ข้อแตกต่าง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Generic Product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Customized Product</a:t>
            </a: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738100"/>
              </p:ext>
            </p:extLst>
          </p:nvPr>
        </p:nvGraphicFramePr>
        <p:xfrm>
          <a:off x="539552" y="2780928"/>
          <a:ext cx="806489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Generic Product </a:t>
                      </a:r>
                      <a:endParaRPr lang="th-TH" sz="36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Customized Product</a:t>
                      </a:r>
                      <a:endParaRPr lang="th-TH" sz="36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ผลิตขึ้นมาโดยไม่ยึดความต้องการของลูกค้า</a:t>
                      </a:r>
                      <a:r>
                        <a:rPr lang="th-TH" sz="3600" baseline="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นับเป็นการควบคุมความต้องการของลูกค้า</a:t>
                      </a:r>
                      <a:endParaRPr lang="th-TH" sz="36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ผลิตขึ้นมาตามความต้องการ กำหนด และควบคุมโดยลูกค้า</a:t>
                      </a:r>
                      <a:endParaRPr lang="th-TH" sz="3600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93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08720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988840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ที่มาของวิศวกรรมซอฟต์แวร์</a:t>
            </a:r>
          </a:p>
          <a:p>
            <a:pPr lvl="1">
              <a:spcBef>
                <a:spcPts val="600"/>
              </a:spcBef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ซอฟต์แวร์ได้มีการเปลี่ยนแปลงบทบาทหน้าที่</a:t>
            </a:r>
          </a:p>
          <a:p>
            <a:pPr lvl="1">
              <a:spcBef>
                <a:spcPts val="600"/>
              </a:spcBef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ฮาร์ดแวร์คอมพิวเตอร์มีประสิทธิภาพมากขึ้นและราคาถูกลง</a:t>
            </a:r>
          </a:p>
          <a:p>
            <a:pPr lvl="1">
              <a:spcBef>
                <a:spcPts val="600"/>
              </a:spcBef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ความซับซ้อนที่เพิ่มมากขึ้นของซอฟต์แวร์</a:t>
            </a:r>
          </a:p>
          <a:p>
            <a:pPr lvl="1">
              <a:spcBef>
                <a:spcPts val="600"/>
              </a:spcBef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ซอฟต์แวร์ล้าสมัยกลายเป็นซอฟต์แวร์เก่า (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Legacy Software)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600"/>
              </a:spcBef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7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988840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ประโยชน์ของวิศวกรรมซอฟต์แวร์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กระบวนการผลิตซอฟต์แวร์ที่มีประสิทธิภาพ เป็นระบบ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มีมาตรฐานกำหนดวิธีการทำงานอย่างชัดเจน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มีการตรวจสอบคุณภาพของซอฟต์แวร์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มีเอกสารควบคุมกำกับการทำงานตลอดทั้งกระบวนการ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มีการตรวจสอบและประกันคุณภาพของซอฟต์แวร์ที่ผลิตก่อนส่งถึงมือผู้บริโภค</a:t>
            </a:r>
          </a:p>
          <a:p>
            <a:pPr lvl="1">
              <a:spcBef>
                <a:spcPts val="60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สามารถทำงานได้ ถึงแม้ว่าจะเปลี่ยนทีมงาน</a:t>
            </a:r>
          </a:p>
          <a:p>
            <a:pPr lvl="1">
              <a:spcBef>
                <a:spcPts val="600"/>
              </a:spcBef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9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200" dirty="0"/>
              <a:t>ซอฟต์แวร์ การเปลี่ยนแปลง และปัญหาที่พบ</a:t>
            </a:r>
            <a:endParaRPr lang="en-US" sz="3200" dirty="0"/>
          </a:p>
          <a:p>
            <a:r>
              <a:rPr lang="th-TH" sz="3200" dirty="0"/>
              <a:t>วิศวกรรมซอฟแวร์และความสำคัญ</a:t>
            </a:r>
            <a:endParaRPr lang="en-US" sz="3200" dirty="0"/>
          </a:p>
          <a:p>
            <a:r>
              <a:rPr lang="th-TH" sz="3200" dirty="0"/>
              <a:t>องค์ประกอบของวิศวกรรมซอฟต์แวร์</a:t>
            </a:r>
            <a:endParaRPr lang="en-US" sz="3200" dirty="0"/>
          </a:p>
          <a:p>
            <a:r>
              <a:rPr lang="th-TH" sz="3200" dirty="0"/>
              <a:t>วิวัฒนาการของวิศวกรรมซอฟต์แวร์</a:t>
            </a:r>
            <a:endParaRPr lang="en-US" sz="3200" dirty="0"/>
          </a:p>
          <a:p>
            <a:r>
              <a:rPr lang="th-TH" sz="3200" dirty="0"/>
              <a:t>คุณลักษณะของซอฟต์แวร์ที่มีคุณภาพ</a:t>
            </a:r>
            <a:endParaRPr lang="en-US" sz="3200" dirty="0"/>
          </a:p>
          <a:p>
            <a:r>
              <a:rPr lang="th-TH" sz="3200" dirty="0"/>
              <a:t>ระเบียบวิธีปฏิบัติของวิศวกรรมซอฟต์แวร์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36712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268760"/>
            <a:ext cx="9180512" cy="547260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600"/>
              </a:spcBef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รูปแสดงปัจจัยที่ทำให้เกิดการเปลี่ยนแปลงไปสู่วิศวกรรมซอฟต์แวร์</a:t>
            </a: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403648" y="1556792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556048" y="1709192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763688" y="1916832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รูปภาพ 9" descr="500x3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653136"/>
            <a:ext cx="2066229" cy="1371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 descr="comsy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212976"/>
            <a:ext cx="1892885" cy="1249304"/>
          </a:xfrm>
          <a:prstGeom prst="rect">
            <a:avLst/>
          </a:prstGeom>
        </p:spPr>
      </p:pic>
      <p:pic>
        <p:nvPicPr>
          <p:cNvPr id="11" name="รูปภาพ 10" descr="500x3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581128"/>
            <a:ext cx="1714970" cy="1371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รูปภาพ 11" descr="waterf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4221088"/>
            <a:ext cx="2128879" cy="1570484"/>
          </a:xfrm>
          <a:prstGeom prst="rect">
            <a:avLst/>
          </a:prstGeom>
        </p:spPr>
      </p:pic>
      <p:pic>
        <p:nvPicPr>
          <p:cNvPr id="13" name="รูปภาพ 12" descr="500x3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2348880"/>
            <a:ext cx="1714970" cy="1286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 descr="500x3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1412776"/>
            <a:ext cx="2921741" cy="1711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1475656" y="2607295"/>
            <a:ext cx="19442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เทคโนโลยีเชิงวัตถุ</a:t>
            </a:r>
            <a:endParaRPr lang="th-TH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2924944"/>
            <a:ext cx="2304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เครือข่ายคอมพิวเตอร์</a:t>
            </a:r>
            <a:endParaRPr lang="th-TH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60232" y="3573016"/>
            <a:ext cx="255577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ระยะเวลาเปิดตัวผลิตภัณฑ์</a:t>
            </a:r>
            <a:endParaRPr lang="th-TH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0152" y="5733256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ปัญหาที่พบใน </a:t>
            </a:r>
            <a:r>
              <a:rPr lang="en-US" sz="2400" b="1" dirty="0" err="1" smtClean="0">
                <a:latin typeface="Angsana New" pitchFamily="18" charset="-34"/>
                <a:cs typeface="Angsana New" pitchFamily="18" charset="-34"/>
              </a:rPr>
              <a:t>WaterFall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Model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1840" y="5877272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Graphic User Interface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5877272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เศรษฐกิจที่เจริญเติบโตขึ้น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04056" y="4398203"/>
            <a:ext cx="32038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อำนาจในการจัดหา</a:t>
            </a:r>
          </a:p>
          <a:p>
            <a:pPr algn="ctr"/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เครื่องคอมพิวเตอร์มาใช้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9832" y="3645024"/>
            <a:ext cx="3528392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การเปลี่ยนแปลงในวิศวกรรมซอฟต์แวร์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24" name="ลูกศรขวา 23"/>
          <p:cNvSpPr/>
          <p:nvPr/>
        </p:nvSpPr>
        <p:spPr>
          <a:xfrm rot="5400000">
            <a:off x="4780507" y="3320268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 rot="16200000">
            <a:off x="4768335" y="4328380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 rot="13232621">
            <a:off x="5804956" y="4233548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746643">
            <a:off x="2849174" y="3212198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 rot="204899">
            <a:off x="2160107" y="3799817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ขวา 28"/>
          <p:cNvSpPr/>
          <p:nvPr/>
        </p:nvSpPr>
        <p:spPr>
          <a:xfrm rot="19685977">
            <a:off x="2895129" y="4440400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ลูกศรขวา 29"/>
          <p:cNvSpPr/>
          <p:nvPr/>
        </p:nvSpPr>
        <p:spPr>
          <a:xfrm rot="8656785">
            <a:off x="6524733" y="3292973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89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556792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ความสำคัญของวิศวกรรมซอฟต์แวร์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ปัจจัยการเปลี่ยนแปลงที่ทำให้งานด้านวิศวกรรมซอฟต์แวร์มีความสำคัญมากขึ้น ดังนี้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การเปลี่ยนแปลงของระยะเวลาการเปิดตัวผลิตภัณฑ์ที่รวดเร็วขึ้น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การเปลี่ยนแปลงในอุตสาหกรรมผลิตคอมพิวเตอร์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บุคคลทั่วไปหรือบริษัทขนาดเล็กมีอำนาจซื้อเครื่องคอมพิวเตอร์มากขึ้น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การแพร่หลายของการเชื่อมต่อเครือข่ายคอมพิวเตอร์ทั้งแบบท้องถิ่นและแบบระยะไกล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ความสามารถในการดัดแปลงใช้เทคโนโลยีเชิงวัตถุเข้ากับระบบงานได้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การเปลี่ยนแปลงของส่วนประสานกับผู้ใช้ที่มีแบบเป็นกราฟิกมากขึ้น</a:t>
            </a:r>
          </a:p>
          <a:p>
            <a:pPr lvl="1">
              <a:spcBef>
                <a:spcPts val="600"/>
              </a:spcBef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แบบจำลองของกระบวนการผลิตซอฟต์แวร์แบบ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Waterfall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ไม่สามารถคาดการณ์ความต้องการของผู้ใช้ได้อีกต่อไป</a:t>
            </a:r>
          </a:p>
          <a:p>
            <a:pPr lvl="1">
              <a:spcBef>
                <a:spcPts val="600"/>
              </a:spcBef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600"/>
              </a:spcBef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5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3400" y="1803401"/>
            <a:ext cx="8305800" cy="4721943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ความแตกต่างของวิศวกรรมซอฟต์แวร์และวิทยาการคอมพิวเตอร์</a:t>
            </a:r>
          </a:p>
          <a:p>
            <a:pPr eaLnBrk="1" hangingPunct="1">
              <a:buNone/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วิทยาการคอมพิวเตอร์ 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(Computer Science)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อยู่บนรากฐานของวิทยาศาสตร์ ซึ่งเน้นการทำความเข้าใจและค้นหาความจริงเกี่ยวกับความรู้ทางคอมพิวเตอร์ เพื่อสร้างแนวคิด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ทฤษฎีใหม่ หรือ ปฏิเสธแนวคิด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ทฤษฎีเดิม และขยายวงความรู้ให้กว้างขึ้นจากแนวคิด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ทฤษฎีที่มีอยู่</a:t>
            </a:r>
          </a:p>
          <a:p>
            <a:pPr eaLnBrk="1" hangingPunct="1">
              <a:buFontTx/>
              <a:buChar char="•"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*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ผลงานถูกพิจารณา หรือ ตัดสินโดยกลุ่มนักวิทยาศาสตร์</a:t>
            </a:r>
          </a:p>
        </p:txBody>
      </p:sp>
    </p:spTree>
    <p:extLst>
      <p:ext uri="{BB962C8B-B14F-4D97-AF65-F5344CB8AC3E}">
        <p14:creationId xmlns:p14="http://schemas.microsoft.com/office/powerpoint/2010/main" xmlns="" val="31347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ความแตกต่างของวิศวกรรมซอฟต์แวร์และวิทยาการคอมพิวเตอร์</a:t>
            </a:r>
          </a:p>
          <a:p>
            <a:pPr eaLnBrk="1" hangingPunct="1">
              <a:buNone/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วิศวกรรมซอฟต์แวร์ (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Software Engineering</a:t>
            </a: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200" b="1" u="sng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อยู่บนรากฐานของวิธีการทางวิศวกรรมศาสตร์ ซึ่งประยุกต์แนวคิด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ทฤษฎีทางวิทยาศาสตร์ คณิตศาสตร์และเทคโนโลยีขณะนั้นในการสร้างผลิตภัณฑ์ที่เป็นประโยชน์และปลอดภัยต่อสาธารณะ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*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ผลงานถูกพิจารณา หรือ ตัดสินโดยกลุ่มผู้ใช้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7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385392"/>
            <a:ext cx="9180512" cy="5472608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ความสัมพันธ์ระหว่างวิศวกรรมซอฟต์แวร์และวิทยาการคอมพิวเตอร์</a:t>
            </a: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spcBef>
                <a:spcPts val="600"/>
              </a:spcBef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รูปแสดงความสัมพันธ์ระหว่างวิทยาการคอมพิวเตอร์และวิศวกรรมซอฟต์แวร์</a:t>
            </a:r>
          </a:p>
          <a:p>
            <a:pPr lvl="1">
              <a:spcBef>
                <a:spcPts val="600"/>
              </a:spcBef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600"/>
              </a:spcBef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>
              <a:buNone/>
            </a:pP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59632" y="1988840"/>
            <a:ext cx="252028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วิทยาการคอมพิวเตอร์</a:t>
            </a:r>
            <a:endPara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Science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580112" y="1988840"/>
            <a:ext cx="252028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ลูกค้า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Customer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75856" y="4581128"/>
            <a:ext cx="288032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Software Engineering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79512" y="3284984"/>
            <a:ext cx="1800200" cy="10801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ทฤษฏี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Theories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dirty="0"/>
          </a:p>
        </p:txBody>
      </p:sp>
      <p:sp>
        <p:nvSpPr>
          <p:cNvPr id="10" name="วงรี 9"/>
          <p:cNvSpPr/>
          <p:nvPr/>
        </p:nvSpPr>
        <p:spPr>
          <a:xfrm>
            <a:off x="2051720" y="3284984"/>
            <a:ext cx="3528392" cy="10801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วิธีการทางคอมพิวเตอร์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Function)</a:t>
            </a:r>
            <a:endParaRPr lang="th-TH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dirty="0"/>
          </a:p>
        </p:txBody>
      </p:sp>
      <p:sp>
        <p:nvSpPr>
          <p:cNvPr id="11" name="วงรี 10"/>
          <p:cNvSpPr/>
          <p:nvPr/>
        </p:nvSpPr>
        <p:spPr>
          <a:xfrm>
            <a:off x="1619672" y="5733256"/>
            <a:ext cx="6084168" cy="5760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ใช้เครื่องมือและเทคนิคเพื่อแก้ปัญหา</a:t>
            </a:r>
            <a:endParaRPr lang="th-TH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dirty="0"/>
          </a:p>
        </p:txBody>
      </p:sp>
      <p:sp>
        <p:nvSpPr>
          <p:cNvPr id="12" name="วงรี 11"/>
          <p:cNvSpPr/>
          <p:nvPr/>
        </p:nvSpPr>
        <p:spPr>
          <a:xfrm>
            <a:off x="5868144" y="3284984"/>
            <a:ext cx="1800200" cy="10801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ปัญหา</a:t>
            </a: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Problem</a:t>
            </a:r>
            <a:r>
              <a:rPr lang="en-US" sz="28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dirty="0"/>
          </a:p>
        </p:txBody>
      </p:sp>
      <p:sp>
        <p:nvSpPr>
          <p:cNvPr id="13" name="ลูกศรลง 12"/>
          <p:cNvSpPr/>
          <p:nvPr/>
        </p:nvSpPr>
        <p:spPr>
          <a:xfrm>
            <a:off x="4572000" y="5445224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1475656" y="2996952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ลง 14"/>
          <p:cNvSpPr/>
          <p:nvPr/>
        </p:nvSpPr>
        <p:spPr>
          <a:xfrm>
            <a:off x="3203848" y="2996952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ลง 15"/>
          <p:cNvSpPr/>
          <p:nvPr/>
        </p:nvSpPr>
        <p:spPr>
          <a:xfrm>
            <a:off x="6660232" y="2996952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ลง 16"/>
          <p:cNvSpPr/>
          <p:nvPr/>
        </p:nvSpPr>
        <p:spPr>
          <a:xfrm>
            <a:off x="4427984" y="4221088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 rot="17636485" flipH="1">
            <a:off x="2471205" y="3598969"/>
            <a:ext cx="287869" cy="1484034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ลง 18"/>
          <p:cNvSpPr/>
          <p:nvPr/>
        </p:nvSpPr>
        <p:spPr>
          <a:xfrm rot="3045921">
            <a:off x="5923291" y="4114916"/>
            <a:ext cx="201042" cy="609648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316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3400" y="1803401"/>
            <a:ext cx="8305800" cy="4721943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ความแตกต่างของวิศวกรรมซอฟต์แวร์และวิศวกรรมระบบ</a:t>
            </a:r>
          </a:p>
          <a:p>
            <a:pPr eaLnBrk="1" hangingPunct="1">
              <a:buNone/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วิศวกรรมระบบ 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(System Engineering)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เกี่ยวข้องกับทุก ๆ ด้านของการพัฒนาและการเปลี่ยนแปลงของระบบที่มีความซับซ้อน โดยมีซอฟต์แวร์เป็นแกนหลักในการทำงานของระบบ การวิศวกรรมระบบเป็นการกระทำที่ก่อให้เกิดการกำหนดระบบ ระบุถึงสถาปัตยกรรมทั้งระบบ แล้วนำส่วนประกอบที่แตกต่างกันมาประสานเข้าด้วยกันจนกลายเป็นระบบ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ระบบ</a:t>
            </a:r>
          </a:p>
          <a:p>
            <a:pPr eaLnBrk="1" hangingPunct="1">
              <a:buFontTx/>
              <a:buChar char="•"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3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107504" y="1803401"/>
            <a:ext cx="8610600" cy="472194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ความสัมพันธ์ระหว่างวิศวกรรมซอฟต์แวร์และวิศวกรรมระบบ</a:t>
            </a:r>
          </a:p>
          <a:p>
            <a:pPr marL="0" indent="0" algn="ctr">
              <a:spcBef>
                <a:spcPts val="600"/>
              </a:spcBef>
              <a:buNone/>
            </a:pPr>
            <a:endParaRPr lang="th-TH" sz="2400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การวิศวกรรมระบบเป็นศาสตร์ที่เก่าแก่กว่าวิศวกรรมซอฟต์แวร์</a:t>
            </a:r>
          </a:p>
          <a:p>
            <a:pPr lvl="1"/>
            <a:endParaRPr lang="th-TH" sz="2000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ซอฟต์แวร์เป็นแกนหลักในการทำงานของระบบ</a:t>
            </a:r>
          </a:p>
          <a:p>
            <a:pPr eaLnBrk="1" hangingPunct="1">
              <a:buFontTx/>
              <a:buChar char="•"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8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3400" y="1803401"/>
            <a:ext cx="8610600" cy="4721943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ความแตกต่างของวิศวกรรมซอฟต์แวร์กับการวิเคราะห์และออกแบบระบบ</a:t>
            </a:r>
          </a:p>
          <a:p>
            <a:pPr eaLnBrk="1" hangingPunct="1">
              <a:buNone/>
            </a:pPr>
            <a:r>
              <a:rPr lang="th-TH" sz="3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การวิเคราะห์และออกแบบระบบ </a:t>
            </a:r>
            <a:r>
              <a:rPr lang="en-US" sz="3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(System Analysis and Design)</a:t>
            </a:r>
            <a:endParaRPr lang="en-US" sz="36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เป็นการศึกษา วิเคราะห์ และแยกแยะปัญหาที่เกิดขึ้นในระบบ แล้วทำการออกแบบ และกำหนดคุณสมบัติทางเทคนิค โดยนำระบบคอมพิวเตอร์มาประยุกต์ใช้เพื่อแก้ปัญหาที่ได้ทำการวิเคราะห์มาแล้ว</a:t>
            </a:r>
          </a:p>
          <a:p>
            <a:pPr marL="0" indent="0" eaLnBrk="1" hangingPunct="1">
              <a:buFontTx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ระบบที่ถูกนำมาวิเคราะห์และออกแบบส่วนใหญ่</a:t>
            </a:r>
            <a:r>
              <a:rPr lang="th-TH" sz="3200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เป็นระบบสารสนเทศ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ที่จะนำมาใช้ภายในองค์กร โดยมี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นักวิเคราะห์ระบบ (</a:t>
            </a:r>
            <a:r>
              <a:rPr lang="en-US" sz="3200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System Analyst)</a:t>
            </a:r>
            <a:r>
              <a:rPr lang="en-US" sz="3200" i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เป็นผู้รับผิดชอบงานวิเคราะห์และออกแบบโดยตรง</a:t>
            </a:r>
            <a:endParaRPr lang="th-TH" sz="3200" i="1" u="sng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FontTx/>
              <a:buChar char="•"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4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604448" cy="4721943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ความแตกต่างของวิศวกรรมซอฟต์แวร์กับการวิเคราะห์และออกแบบระบบ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วิศวกรรมซอฟต์แวร์ (</a:t>
            </a:r>
            <a:r>
              <a:rPr lang="en-US" sz="3200" b="1" u="sng" dirty="0" smtClean="0">
                <a:latin typeface="Angsana New" pitchFamily="18" charset="-34"/>
                <a:cs typeface="Angsana New" pitchFamily="18" charset="-34"/>
              </a:rPr>
              <a:t>Software Engineering</a:t>
            </a:r>
            <a:r>
              <a:rPr lang="th-TH" sz="3200" b="1" u="sng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200" b="1" u="sng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  <a:tabLst>
                <a:tab pos="630238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ขณะที่ </a:t>
            </a:r>
            <a:r>
              <a:rPr lang="th-TH" sz="3200" i="1" dirty="0" smtClean="0">
                <a:latin typeface="Angsana New" pitchFamily="18" charset="-34"/>
                <a:cs typeface="Angsana New" pitchFamily="18" charset="-34"/>
              </a:rPr>
              <a:t>“วิศวกรรมซอฟต์แวร์”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จะทำหน้าที่เกี่ยวกับการผลิตซอฟต์แวร์เพื่อการค้า กระบวนการที่นำมาใช้พัฒนาซอฟต์แวร์หรือระบบจะคล้ายคลึงกัน แต่ขั้นตอนของวิศวกรรมซอฟต์แวร์มีมากกว่าขั้นตอนของการวิเคราะห์และออกแบบ ขั้นตอนสำคัญของการวิเคราะห์และออกแบบมีเพียง การจัดทำความต้องการ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Requirement)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การวิเคราะห์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Analysis)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และออกแบบ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Design)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เท่านั้น</a:t>
            </a:r>
          </a:p>
          <a:p>
            <a:pPr eaLnBrk="1" hangingPunct="1">
              <a:buFontTx/>
              <a:buChar char="•"/>
            </a:pP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บุคคลที่เกี่ยวข้องกับงานวิศวกรรมซอฟต์แวร์</a:t>
            </a:r>
          </a:p>
          <a:p>
            <a:pPr eaLnBrk="1" hangingPunct="1">
              <a:buFontTx/>
              <a:buChar char="•"/>
            </a:pPr>
            <a:endParaRPr lang="th-TH" sz="18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ผู้ใช้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User) </a:t>
            </a:r>
          </a:p>
          <a:p>
            <a:pPr lvl="1">
              <a:buNone/>
            </a:pPr>
            <a:endParaRPr lang="th-TH" sz="14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ลูกค้า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Customer)</a:t>
            </a:r>
          </a:p>
          <a:p>
            <a:pPr lvl="1">
              <a:buNone/>
            </a:pPr>
            <a:endParaRPr lang="en-US" sz="14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นักพัฒนา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Developer)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5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-36512" y="1700808"/>
            <a:ext cx="9324528" cy="41044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(Software Engineering)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มุมมองทางการศึกษาในแง่ของสาขาวิชา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1968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i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(software engineering)”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        ถูกใช้อย่างแพร่หลาย  เพื่อแสดงถึงกิจกรรมต่างๆ ที่รวมถึงการเขียนโปรแกรม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(programming)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และการรหัส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(coding) [Macro, 1987]. 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ก่อนปี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1974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สาขาวิชาวิศวกรรมซอฟต์แวร์ยังไม่ปรากฏ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[Barnes, 1998]. 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สถาบันเทคโนโลยี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โรเช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สเตอร์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(The Rochester Institute of Technology (RIT))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ในประเทศสหรัฐอเมริกาได้อ้างว่าเป็นสถาบันแรกที่แนะนำหลักสูตรปริญญาตรีสาขาวิศวกรรมซอฟต์แวร์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[Lutz, 1999].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sz="24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0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05800" cy="4721943"/>
          </a:xfrm>
        </p:spPr>
        <p:txBody>
          <a:bodyPr/>
          <a:lstStyle/>
          <a:p>
            <a:pPr algn="ctr"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ความสัมพันธ์ระหว่างกลุ่มบุคคลที่เกี่ยวข้องกับงานวิศวกรรมซอฟต์แวร์</a:t>
            </a: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 descr="imagesCAUX8V3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348880"/>
            <a:ext cx="1512168" cy="1505447"/>
          </a:xfrm>
          <a:prstGeom prst="rect">
            <a:avLst/>
          </a:prstGeom>
        </p:spPr>
      </p:pic>
      <p:pic>
        <p:nvPicPr>
          <p:cNvPr id="5" name="รูปภาพ 4" descr="imagesCAUX8V3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365104"/>
            <a:ext cx="1800200" cy="1410156"/>
          </a:xfrm>
          <a:prstGeom prst="rect">
            <a:avLst/>
          </a:prstGeom>
        </p:spPr>
      </p:pic>
      <p:pic>
        <p:nvPicPr>
          <p:cNvPr id="6" name="รูปภาพ 5" descr="imagesCAUX8V3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149080"/>
            <a:ext cx="2592288" cy="16294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ลูกศรขวา 6"/>
          <p:cNvSpPr/>
          <p:nvPr/>
        </p:nvSpPr>
        <p:spPr>
          <a:xfrm rot="2203859">
            <a:off x="5259694" y="3554509"/>
            <a:ext cx="782574" cy="36762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2203859" flipH="1">
            <a:off x="4963506" y="3761048"/>
            <a:ext cx="836229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3347864" y="191683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ลูกค้า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Customer)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5949280"/>
            <a:ext cx="4499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นักพัฒนา (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Developer) 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วิศวกรซอฟต์แวร์ (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Software Engineer)</a:t>
            </a:r>
            <a:endParaRPr lang="th-TH" sz="2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3573016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สร้างซอฟต์แวร์</a:t>
            </a:r>
          </a:p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(ระบบ)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2348880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ให้เงินสนับสนุนการผลิตซอฟต์แวร์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3193812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ความต้องการ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5786100"/>
            <a:ext cx="413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ผู้ใช้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(User)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ลูกศรขวา 14"/>
          <p:cNvSpPr/>
          <p:nvPr/>
        </p:nvSpPr>
        <p:spPr>
          <a:xfrm flipH="1">
            <a:off x="3563888" y="5013176"/>
            <a:ext cx="1335006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>
            <a:off x="3635896" y="4725144"/>
            <a:ext cx="1296144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267744" y="4273932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ความต้องการ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5301208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ซอฟต์แวร์ (ระบบ)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8" y="3913892"/>
            <a:ext cx="413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ใช้งานซอฟต์แวร์ (ระบบ)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688" y="645789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รูปแสดงความสัมพันธ์ระหว่างกลุ่มบุคคลที่เกี่ยวข้องกับงานวิศวกรรมซอฟต์แวร์</a:t>
            </a:r>
            <a:endParaRPr lang="th-TH" sz="2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2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 คุณสมบัติของวิศวกรซอฟต์แวร์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มีความรู้ด้านการผลิตซอฟต์แวร์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มีความรู้ด้านการบริหารโครงการ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มีความรู้ด้านการจัดการ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มีความรู้ด้านธุรกิจ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มีความรู้ด้านประชาสัมพันธ์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มีความน่าเชื่อถือ</a:t>
            </a: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8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วิศวกรรมซอฟแวร์และความสำคัญ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คุณสมบัติของวิศวกรซอฟต์แวร์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มีความรู้สึกไว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มีความเป็นผู้นำ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มีความอดทนต่อภาวะความกดดัน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มีความยืดหยุ่นสูง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มีความรับผิดชอบ</a:t>
            </a:r>
          </a:p>
          <a:p>
            <a:pPr lvl="1">
              <a:buFontTx/>
              <a:buChar char="•"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มีความยุติธรรม</a:t>
            </a: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827584" y="787351"/>
            <a:ext cx="8551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400" b="1" dirty="0"/>
              <a:t>บุคลากรที่เกี่ยวข้องกับการพัฒนา</a:t>
            </a:r>
            <a:r>
              <a:rPr lang="th-TH" sz="4400" b="1" dirty="0" smtClean="0"/>
              <a:t>ซอฟ</a:t>
            </a:r>
            <a:r>
              <a:rPr lang="th-TH" sz="4400" b="1" dirty="0" smtClean="0">
                <a:cs typeface="Angsana New" pitchFamily="18" charset="-34"/>
              </a:rPr>
              <a:t>ต์</a:t>
            </a:r>
            <a:r>
              <a:rPr lang="th-TH" sz="4400" b="1" dirty="0" smtClean="0"/>
              <a:t>แวร์</a:t>
            </a:r>
            <a:endParaRPr lang="th-TH" sz="3600" b="1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822450" y="1557338"/>
            <a:ext cx="404495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Project  Manager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System   Analyst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Programmer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Software   Engineer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312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971600" y="500479"/>
            <a:ext cx="423385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dirty="0">
                <a:latin typeface="Angsana New" pitchFamily="18" charset="-34"/>
                <a:cs typeface="Angsana New" pitchFamily="18" charset="-34"/>
              </a:rPr>
              <a:t>Project Manager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822450" y="1557338"/>
            <a:ext cx="44259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วางแผนโครงงาน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จัดการบุคลากร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ควบคุม  ตรวจสอบ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131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899592" y="500479"/>
            <a:ext cx="52823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600" b="1" dirty="0">
                <a:latin typeface="Angsana New" pitchFamily="18" charset="-34"/>
                <a:cs typeface="Angsana New" pitchFamily="18" charset="-34"/>
              </a:rPr>
              <a:t>System Analyst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358354" y="1844824"/>
            <a:ext cx="59499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/>
              <a:t> วิเคราะห์ความต้องการ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/>
              <a:t> ออกแบบระบบตามความต้องการ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35086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115616" y="448796"/>
            <a:ext cx="32864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dirty="0">
                <a:latin typeface="Angsana New" pitchFamily="18" charset="-34"/>
                <a:cs typeface="Angsana New" pitchFamily="18" charset="-34"/>
              </a:rPr>
              <a:t>Programmer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835696" y="1700808"/>
            <a:ext cx="38163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ออกแบบ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เขียนโปรแกรม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ทดสอบ , แก้ไข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 flipV="1">
            <a:off x="457200" y="1371600"/>
            <a:ext cx="82296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9900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810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971600" y="500479"/>
            <a:ext cx="47788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dirty="0">
                <a:latin typeface="Angsana New" pitchFamily="18" charset="-34"/>
                <a:cs typeface="Angsana New" pitchFamily="18" charset="-34"/>
              </a:rPr>
              <a:t>Software  </a:t>
            </a:r>
            <a:r>
              <a:rPr lang="en-US" sz="6600" b="1" dirty="0" smtClean="0">
                <a:latin typeface="Angsana New" pitchFamily="18" charset="-34"/>
                <a:cs typeface="Angsana New" pitchFamily="18" charset="-34"/>
              </a:rPr>
              <a:t>Engineer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3276600" y="1600200"/>
            <a:ext cx="2743200" cy="2743200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1752600" y="3886200"/>
            <a:ext cx="2743200" cy="2743200"/>
          </a:xfrm>
          <a:prstGeom prst="ellipse">
            <a:avLst/>
          </a:prstGeom>
          <a:solidFill>
            <a:srgbClr val="FF7C8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4495800" y="3962400"/>
            <a:ext cx="2743200" cy="2743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3200400" y="2895600"/>
            <a:ext cx="2743200" cy="2743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822450" y="1557338"/>
            <a:ext cx="4044950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44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th-TH" sz="44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3752850" y="3521075"/>
            <a:ext cx="19621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Software    Engineer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352800" y="2193925"/>
            <a:ext cx="2617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ngsana New" pitchFamily="18" charset="-34"/>
                <a:cs typeface="Angsana New" pitchFamily="18" charset="-34"/>
              </a:rPr>
              <a:t>Project Manager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1833563" y="5335588"/>
            <a:ext cx="25034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latin typeface="Angsana New" pitchFamily="18" charset="-34"/>
                <a:cs typeface="Angsana New" pitchFamily="18" charset="-34"/>
              </a:rPr>
              <a:t>System </a:t>
            </a:r>
            <a:r>
              <a:rPr lang="en-US" sz="4000" b="1">
                <a:latin typeface="Angsana New" pitchFamily="18" charset="-34"/>
                <a:cs typeface="Angsana New" pitchFamily="18" charset="-34"/>
              </a:rPr>
              <a:t>Analyst</a:t>
            </a:r>
            <a:endParaRPr lang="th-TH" sz="44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4800600" y="5335588"/>
            <a:ext cx="2324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latin typeface="Angsana New" pitchFamily="18" charset="-34"/>
                <a:cs typeface="Angsana New" pitchFamily="18" charset="-34"/>
              </a:rPr>
              <a:t> Programmer</a:t>
            </a:r>
            <a:endParaRPr lang="th-TH" sz="44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 flipV="1">
            <a:off x="457200" y="1371600"/>
            <a:ext cx="82296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9900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42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องค์ประกอบวิศวกรรมซอฟต์แวร์แบ่งออกเป็น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ส่วน ดังนี้</a:t>
            </a:r>
          </a:p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ส่วนที่ 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วิศวกรรมระบบ (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System Engineering)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หมายถึง กระบวนการศึกษาและวิเคราะห์ของระบบที่มีความสลับซับซ้อน เพื่อสนับสนุนการทำงานใน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ส่วนที่ 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คือ วิศวกรรมการผลิต (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Development Engineering)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ซึ่งเป็นกระบวนการแปรสภาพความต้องการของระบบ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System Requirements)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ให้กลายเป็นซอฟต์แวร์อันเป็นเป้าหมายสำคัญทางด้านวิศวกรรมซอฟต์แวร์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4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72400" cy="71438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1"/>
            <a:ext cx="8305800" cy="4320479"/>
          </a:xfrm>
        </p:spPr>
        <p:txBody>
          <a:bodyPr/>
          <a:lstStyle/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1" algn="ctr">
              <a:buFontTx/>
              <a:buChar char="•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รูปแสดงองค์ประกอบของวิศวกรรมซอฟต์แวร์</a:t>
            </a: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786050" y="1571612"/>
            <a:ext cx="2304256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Software Engineering)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2420888"/>
            <a:ext cx="2304256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วิศวกรรมระบบ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System Engineering)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88024" y="2420888"/>
            <a:ext cx="2808312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วิศวกรรมการผลิต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Development Engineering)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15616" y="3284984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วิศวกรรมกระบวนการทางธุรกิจ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115616" y="3789040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แบบจำลองกระบวนการทางธุรกิจ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15615" y="4293096"/>
            <a:ext cx="3531335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กำหนดคุณสมบัติและฟังก์ชันงาน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15616" y="4797152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กำหนดหน้าที่ของฟังก์ชันงานให้ชัดเจน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15616" y="5301208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วิเคราะห์ระบบเพื่อหาความต้องการใหม่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115616" y="5805264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กำหนดขอบเขตและออกแบบระบบใหม่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364088" y="3212976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วิเคราะห์และกำหนดความต้องการ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364088" y="3645024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จัดทำข้อกำหนดคุณสมบัติของซอฟต์แวร์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364088" y="4077072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ออกแบบซอฟต์แวร์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364088" y="4581128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พัฒนาซอฟต์แวร์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364088" y="5013176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ทดสอบระบบย่อย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364088" y="5445224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ประสานระบบย่อยและทดสอบระบบรวม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364088" y="5949280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นำไปใช้งานและบำรุงรักษา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 rot="5400000">
            <a:off x="-756592" y="4581128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>
            <a:stCxn id="7" idx="1"/>
          </p:cNvCxnSpPr>
          <p:nvPr/>
        </p:nvCxnSpPr>
        <p:spPr>
          <a:xfrm rot="10800000">
            <a:off x="683568" y="350100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rot="10800000">
            <a:off x="683568" y="400506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10800000">
            <a:off x="683568" y="450912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10800000">
            <a:off x="683568" y="508518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 rot="10800000">
            <a:off x="683568" y="558924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 rot="10800000">
            <a:off x="683568" y="602128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 rot="5400000">
            <a:off x="3491880" y="4581128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10800000">
            <a:off x="4932040" y="350100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 rot="10800000">
            <a:off x="4932040" y="386104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rot="10800000">
            <a:off x="4932040" y="436510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 rot="10800000">
            <a:off x="4932040" y="5229199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 rot="10800000">
            <a:off x="4932040" y="5661247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rot="10800000">
            <a:off x="4932040" y="602128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rot="10800000">
            <a:off x="4932041" y="4797152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62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216024" y="1700808"/>
            <a:ext cx="9324528" cy="468052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th-TH" sz="3600" b="1" dirty="0" smtClean="0"/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วิศวกรรมซอฟต์แวร์ คือกระบวนการสร้างสรรค์โปรแกรมโดยใช้หลักทางวิศวกรรมเข้ามาช่วยในการดำเนินการสร้าง  (อ.สมหมาย  สุขคำ)</a:t>
            </a:r>
          </a:p>
          <a:p>
            <a:pPr>
              <a:lnSpc>
                <a:spcPct val="90000"/>
              </a:lnSpc>
              <a:buNone/>
            </a:pPr>
            <a:endParaRPr lang="th-TH" sz="1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“Software Engineering is systematic approach to the development operation , maintenance , retirement of software”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(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IEEE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83b)</a:t>
            </a:r>
          </a:p>
          <a:p>
            <a:pPr>
              <a:lnSpc>
                <a:spcPct val="90000"/>
              </a:lnSpc>
            </a:pPr>
            <a:endParaRPr lang="en-US" sz="1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วิชาการว่าด้วยการออกแบบโปรแกรมคอมพิวเตอร์   ตลอดจนการบริหารงาน การพัฒนาเพื่อที่จะได้มาซึ่ง ผลิตผลซอฟต์แวร์ที่มีคุณภาพสูง  ราคาถูก                          และภายในเวลาที่กำหนดให้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(สุชาย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ธนว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เสถียร)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8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วิศวกรรมระบบ มีหน้าที่ ดังนี้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กำหนดวัตถุประสงค์ของระบบ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กำหนดขอบเขตของระบบ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แบ่งระบบออกเป็นส่วน ๆ ตามฟังก์ชันงานหรือคุณสมบัติของระบบ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พิจารณาความสัมพันธ์ของส่วนประกอบต่าง ๆ ที่เกี่ยวข้องทั้งหมด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กำหนดความสัมพันธ์ของปัจจัยนำเข้า ประมวลผล และผลลัพธ์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พิจารณาปัจจัยที่มีส่วนเกี่ยวข้องในระบบ 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กำหนดความต้องการในส่วนของปฏิบัติการ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(Operation)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และฟังก์ชันงาน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Function)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ทั้งระบบ</a:t>
            </a:r>
          </a:p>
          <a:p>
            <a:pPr lvl="1">
              <a:buFontTx/>
              <a:buChar char="•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1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สร้างแบบจำลองระบบ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(System Model)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เพื่อใช้วิเคราะห์และพัฒนาให้สอดคล้องกับแบบจำลองซอฟต์แวร์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Model)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ที่สร้างขึ้น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นำเสนอและแลกเปลี่ยนข้อคิดเห็นกับผู้ที่เกี่ยวข้องกับระบบ 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ผู้ใช้ระบบ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เจ้าของระบบ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ผู้ที่เกี่ยวข้องกับผลประโยชน์ที่มีต่อระบบ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5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 วิศวกรรมการผลิต มีหน้าที่ ดังนี้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กำหนดความต้องการและจัดทำข้อกำหนดคุณสมบัติ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ออกแบบแนวทางแก้ปัญหาให้สอดคล้องกับความต้องการ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พิจารณาสถาปัตยกรรมให้สอดคล้องกับแนวทางแก้ปัญหา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วางแผนโครงการผลิตซอฟต์แวร์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ทดสอบซอฟต์แวร์ในแต่ละคอมโพ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เน้นท์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ผนวกคอมโพเน้นต่าง ๆ รวมเป็นระบบเดียวกัน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0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องค์ประกอบของวิศวกรรมซอฟต์แวร์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305800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ทดสอบการผนวกรวมระบบ พร้อมตรวจสอบความถูกต้อง                          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   และความสอดคล้องกับความต้องการที่ได้กำหนดไว้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พิจารณากลยุทธ์ในการนำไปใช้งาน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นำไปใช้งาน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10.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ปรับเปลี่ยนกระบวนการจัดการ</a:t>
            </a:r>
          </a:p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11.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บำรุงรักษาและติดตั้งซอฟต์แวร์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วิวัฒนาการของวิศวกรรมซอฟต์แวร์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604448" cy="4721943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วิวัฒนาการแบ่งระยะเวลาออกเป็น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ช่วง ดังนี้</a:t>
            </a:r>
          </a:p>
          <a:p>
            <a:pPr marL="0" indent="0" eaLnBrk="1" hangingPunct="1">
              <a:buNone/>
              <a:tabLst>
                <a:tab pos="539750" algn="l"/>
              </a:tabLst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ช่วงระหว่างปี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1945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ถึง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1965 :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จุดเริ่มต้นของวิศวกรรมซอฟต์แวร์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นำไปใช้งานครั้งแรกราวปี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 1950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ถึงต้นปี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1960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การผลิต   </a:t>
            </a:r>
          </a:p>
          <a:p>
            <a:pPr marL="400050" lvl="1" indent="0">
              <a:buNone/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มุ่งเน้นที่ซอฟต์แวร์เป็นสำคัญ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2800" dirty="0" smtClean="0"/>
              <a:t>North </a:t>
            </a:r>
            <a:r>
              <a:rPr lang="en-US" sz="2800" dirty="0" smtClean="0"/>
              <a:t>Atlantic Treaty Organization (</a:t>
            </a:r>
            <a:r>
              <a:rPr lang="th-TH" sz="3200" dirty="0" smtClean="0"/>
              <a:t>นาโต</a:t>
            </a:r>
            <a:r>
              <a:rPr lang="th-TH" sz="2800" dirty="0" smtClean="0"/>
              <a:t> / </a:t>
            </a:r>
            <a:r>
              <a:rPr lang="en-US" dirty="0" smtClean="0"/>
              <a:t>NATO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จัด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สัมมนาวิศวกรรมซอฟต์แวร์สองครั้ง  ครั้งแรกปี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1968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1969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ณ ประเทศเยอรมัน ได้รับการยอมรับ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อย่างเป็น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ทางการ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6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วิวัฒนาการของวิศวกรรมซอฟต์แวร์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ช่วงระหว่างปี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1965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ถึง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1985 :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วิกฤติซอฟต์แวร์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จุดวิกฤติในช่วงปี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 1960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ถึงปี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1980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กรณีตัวอย่าง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ซอฟต์แวร์ระบบปฏิบัติการ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OS/360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ซอฟต์แวร์ระบบรักษาความปลอดภัยของฐานจรวดนำวิถี</a:t>
            </a:r>
            <a:r>
              <a:rPr lang="th-TH" sz="3000" dirty="0" err="1" smtClean="0"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เรียน (</a:t>
            </a:r>
            <a:r>
              <a:rPr lang="en-US" sz="3000" dirty="0" err="1" smtClean="0">
                <a:latin typeface="Angsana New" pitchFamily="18" charset="-34"/>
                <a:cs typeface="Angsana New" pitchFamily="18" charset="-34"/>
              </a:rPr>
              <a:t>Ariane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ซอฟต์แวร์ระบบควบคุมการแผ่รังสีสำหรับเครื่องรักษาผู้ป่วยด้วยรังสีวิทยา</a:t>
            </a:r>
          </a:p>
        </p:txBody>
      </p:sp>
    </p:spTree>
    <p:extLst>
      <p:ext uri="{BB962C8B-B14F-4D97-AF65-F5344CB8AC3E}">
        <p14:creationId xmlns:p14="http://schemas.microsoft.com/office/powerpoint/2010/main" xmlns="" val="10226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วิวัฒนาการของวิศวกรรมซอฟต์แวร์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ช่วงระหว่างปี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1965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ถึง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1985 :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วิกฤติซอฟต์แวร์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ปี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เตอร์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จี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นู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มัน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Peter G. Neumann)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รายงานความเสียหายที่เกิดจากซอฟต์แวร์ต่อคณะกรรมาธิการความเสี่ยง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Risk Committee)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โดยสรุปได้ดังนี้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marL="800100" lvl="2" indent="0">
              <a:tabLst>
                <a:tab pos="539750" algn="l"/>
              </a:tabLst>
            </a:pP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อุตสาหกรรมซอฟต์แวร์เกิดฟองสบู่แตก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การผลิตซอฟต์แวร์เกิดการชะลอตัว 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แนวทางการพัฒนาซอฟต์แวร์ตลอดระยะเวลา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20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ปีที่ผ่านมา ยังไม่สามารถนำมาใช้งานได้จริงกับการทำงาน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วิศวกรซอฟต์แวร์ต่างตระหนักและให้การยอมรับ</a:t>
            </a:r>
          </a:p>
        </p:txBody>
      </p:sp>
    </p:spTree>
    <p:extLst>
      <p:ext uri="{BB962C8B-B14F-4D97-AF65-F5344CB8AC3E}">
        <p14:creationId xmlns:p14="http://schemas.microsoft.com/office/powerpoint/2010/main" xmlns="" val="7319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วิวัฒนาการของวิศวกรรมซอฟต์แวร์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ช่วงระหว่างปี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1985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ถึงปัจจุบัน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ฟองสบู่แตก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ยุคของการแก้ปัญหาวิกฤติซอฟต์แวร์อย่างแท้จริง โดยมีปัจจัยที่เป็นแรง</a:t>
            </a:r>
          </a:p>
          <a:p>
            <a:pPr marL="400050" lvl="1" indent="0">
              <a:buNone/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ขับเคลื่อนดังนี้ 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เครื่องมือ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Tool)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สหวิทยาการ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Discipline)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วิธีการที่ถูกแบบแผน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Formal Method)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กระบวนการ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Process)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ความเป็นมืออาชีพ </a:t>
            </a:r>
          </a:p>
        </p:txBody>
      </p:sp>
    </p:spTree>
    <p:extLst>
      <p:ext uri="{BB962C8B-B14F-4D97-AF65-F5344CB8AC3E}">
        <p14:creationId xmlns:p14="http://schemas.microsoft.com/office/powerpoint/2010/main" xmlns="" val="654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วิวัฒนาการของวิศวกรรมซอฟต์แวร์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ช่วงระหว่างปี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1985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ถึงปัจจุบัน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ฟองสบู่แตก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ปี ค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1987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เฟ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รด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บรู้คส์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Fred Brooks)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ได้เผยแพร่ผลงานในบทความเรื่อง “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 Silver Bullet”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โดยมีใจความว่า ยังไม่มีเทคโนโลยีหรือแนวทางปฏิบัติใดตลอดเวลา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ปี ที่เป็นเครื่องบ่งชี้ถึงวิธีการปรับปรุงเพื่อเพิ่มผลผลิตและคุณภาพอย่างมีประสิทธิผลได้อย่างแท้จริง</a:t>
            </a: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8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คุณลักษณะของซอฟต์แวร์ที่มีคุณภาพ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คุณลักษณะของซอฟแวร์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ความสามารถในการบำรุงรักษา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Maintainability)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ง่ายต่อการบำรุงรักษา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สามารถเปลี่ยนแปลง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Change)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ปรับเปลี่ยนให้เหมาะสม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Adaptive) 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ตอบสนอง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Response)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ได้อย่างรวดเร็วและทันท่วงที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ความสามารถในการพึ่งพา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Dependability)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ความน่าเชื่อถือ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Reliability) 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ผ่านการทวนสอบและตรวจรับ (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Verification and Validation)</a:t>
            </a: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6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395536" y="1844824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การพัฒนาซอฟท์แวร์ให้ได้ผลลัพธ์ใกล้เคียงเป้าหมายหรือ                               บรรลุเป้าหมายของการพัฒนา  อันได้แก่ </a:t>
            </a:r>
          </a:p>
          <a:p>
            <a:pPr lvl="1">
              <a:spcBef>
                <a:spcPts val="6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ซอฟท์แวร์ที่มีคุณภาพ</a:t>
            </a:r>
          </a:p>
          <a:p>
            <a:pPr lvl="1">
              <a:spcBef>
                <a:spcPts val="6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สามารถส่งมอบได้ตรงเวลา</a:t>
            </a:r>
          </a:p>
          <a:p>
            <a:pPr lvl="1">
              <a:spcBef>
                <a:spcPts val="6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อยู่ภายใต้งบประมาณที่คาดการณ์</a:t>
            </a:r>
          </a:p>
          <a:p>
            <a:pPr lvl="1">
              <a:spcBef>
                <a:spcPts val="600"/>
              </a:spcBef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มีคุณสมบัติตรงตามความต้องการของผู้ใช้</a:t>
            </a:r>
          </a:p>
          <a:p>
            <a:pPr lvl="1">
              <a:spcBef>
                <a:spcPts val="600"/>
              </a:spcBef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ผศ.ดร.สมนึก  คีรีโต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ts val="1200"/>
              </a:spcBef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7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คุณลักษณะของซอฟต์แวร์ที่มีคุณภาพ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คุณลักษณะของซอฟแวร์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ประสิทธิภาพ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Efficiency)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ประหยัด หรือสิ้นเปลืองน้อยที่สุด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ใช้ทรัพยากรต่าง ๆ ได้อย่างคุ้มค่า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ความสามารถในการใช้งาน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Usability)</a:t>
            </a: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สะดวก และง่ายต่อการใช้งาน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pPr lvl="2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เสริมสร้างการเรียนรู้ได้อย่างรวดเร็ว</a:t>
            </a:r>
          </a:p>
        </p:txBody>
      </p:sp>
    </p:spTree>
    <p:extLst>
      <p:ext uri="{BB962C8B-B14F-4D97-AF65-F5344CB8AC3E}">
        <p14:creationId xmlns:p14="http://schemas.microsoft.com/office/powerpoint/2010/main" xmlns="" val="39420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คุณลักษณะของซอฟต์แวร์ที่มีคุณภาพ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440160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คุณลักษณะของซอฟต์แวร์ 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วิธีการวัดผลหรือประเมินผลจากปัจจัยด้านอื่น ๆ เช่น</a:t>
            </a:r>
          </a:p>
          <a:p>
            <a:pPr lvl="2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การประเมินผลความพึงพอใจของลูกค้า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Customer </a:t>
            </a:r>
            <a:r>
              <a:rPr lang="en-US" sz="2800" b="1" dirty="0" err="1" smtClean="0">
                <a:latin typeface="Angsana New" pitchFamily="18" charset="-34"/>
                <a:cs typeface="Angsana New" pitchFamily="18" charset="-34"/>
              </a:rPr>
              <a:t>Satisfication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2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การคำนวณต้นทุน และงบประมาณการดำเนินการ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Cost and Budget) </a:t>
            </a:r>
          </a:p>
          <a:p>
            <a:pPr lvl="2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กระตรวจสอบและประกันคุณภาพของซอฟต์แวร์ทางวิศวกรรม</a:t>
            </a:r>
          </a:p>
        </p:txBody>
      </p:sp>
    </p:spTree>
    <p:extLst>
      <p:ext uri="{BB962C8B-B14F-4D97-AF65-F5344CB8AC3E}">
        <p14:creationId xmlns:p14="http://schemas.microsoft.com/office/powerpoint/2010/main" xmlns="" val="23117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 เป็นงานที่แทรกซึมอยู่ในทุกขั้นตอนของกระบวนการผลิตซอฟต์แวร์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ระเบียบวิธีปฏิบัติของวิศวกรรมซอฟต์แวร์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Engineering Methodology)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จึงเป็นไปตามแนวทางการพัฒนาซอฟต์แวร์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Software Development Approach)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มีสองแนวทาง คือ</a:t>
            </a:r>
          </a:p>
          <a:p>
            <a:pPr lvl="2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แนวทางเชิงโครงสร้าง</a:t>
            </a:r>
          </a:p>
          <a:p>
            <a:pPr lvl="2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แนวทางเชิงวัตถุ</a:t>
            </a:r>
          </a:p>
        </p:txBody>
      </p:sp>
    </p:spTree>
    <p:extLst>
      <p:ext uri="{BB962C8B-B14F-4D97-AF65-F5344CB8AC3E}">
        <p14:creationId xmlns:p14="http://schemas.microsoft.com/office/powerpoint/2010/main" xmlns="" val="11765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แนวทางเชิงโครงสร้าง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Structured Approach)</a:t>
            </a:r>
          </a:p>
          <a:p>
            <a:pPr marL="630238" lvl="2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แบ่งระบบและความต้องการออกเป็นระบบย่อย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Sub-System) 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630238" lvl="2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ลักษณะของระบบจึงเป็นโครงสร้างแบบลำดับชั้น</a:t>
            </a:r>
          </a:p>
          <a:p>
            <a:pPr marL="630238" lvl="2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ระเบียบวิธีปฏิบัติชนิดหนึ่งที่นิยมนำมาใช้ในขั้นตอนการวิเคราะห์และออกแบบระบบ คือ “การวิเคราะห์และออกแบบระบบเชิงโครงสร้าง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Structured System Analysis and Design: SSAD)”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คิดค้นโดย </a:t>
            </a:r>
            <a:r>
              <a:rPr lang="en-US" sz="3200" b="1" dirty="0" err="1" smtClean="0">
                <a:latin typeface="Angsana New" pitchFamily="18" charset="-34"/>
                <a:cs typeface="Angsana New" pitchFamily="18" charset="-34"/>
              </a:rPr>
              <a:t>Yourdan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&amp; Demarco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ปี ค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. 1978</a:t>
            </a:r>
          </a:p>
          <a:p>
            <a:pPr marL="630238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3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แนวทางเชิงโครงสร้าง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Structured Approach)</a:t>
            </a:r>
          </a:p>
          <a:p>
            <a:pPr marL="630238" lvl="2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ข้อเสีย</a:t>
            </a:r>
          </a:p>
          <a:p>
            <a:pPr marL="1087438" lvl="3" indent="0"/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ต้องวิเคราะห์และออกแบบข้อมูลรวมถึงพฤติกรรมของระบบแยกกันคนละส่วน ทำให้ต้องใช้เวลานาน</a:t>
            </a:r>
          </a:p>
          <a:p>
            <a:pPr marL="1087438" lvl="3" indent="0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ใช้ต้นทุนมากเกินไป</a:t>
            </a:r>
          </a:p>
          <a:p>
            <a:pPr marL="1087438" lvl="3" indent="0"/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เสี่ยงต่อการเปลี่ยนแปลงความต้องการของผู้ใช้</a:t>
            </a:r>
          </a:p>
        </p:txBody>
      </p:sp>
    </p:spTree>
    <p:extLst>
      <p:ext uri="{BB962C8B-B14F-4D97-AF65-F5344CB8AC3E}">
        <p14:creationId xmlns:p14="http://schemas.microsoft.com/office/powerpoint/2010/main" xmlns="" val="4300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ตัวอย่างการวิเคราะห์และออกแบบระบบเชิงโครงสร้าง</a:t>
            </a: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 algn="ctr">
              <a:buNone/>
            </a:pP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แสดงตัวอย่างการวิเคราะห์และออกแบบระบบเชิงโครงสร้าง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630238" lvl="2" indent="0"/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47864" y="2276872"/>
            <a:ext cx="2232248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ระบบวางบิล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347864" y="3140968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จัดทำใบส่งสินค้า</a:t>
            </a:r>
            <a:endParaRPr lang="th-TH" sz="2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347864" y="3933056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จัดทำรายการยอดขาย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347864" y="4653136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จัดทำภาษีซื้อ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ขาย</a:t>
            </a:r>
            <a:endParaRPr lang="th-TH" sz="2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347864" y="5445224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จัดทำใบวางบิล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4284762" y="378824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>
            <a:off x="4284762" y="458033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rot="5400000">
            <a:off x="4284762" y="530041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6012160" y="3140968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ตรวจสอบ</a:t>
            </a:r>
            <a:r>
              <a:rPr lang="th-TH" sz="24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สถานะการ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สั่งซื้อ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6012160" y="393305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ปรับปรุงยอดสั่งซื้อ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6012160" y="465313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แก้ไขสถานะวิเคราะห์การขาย</a:t>
            </a:r>
            <a:endParaRPr lang="th-TH" sz="2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3528" y="3140968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ตรวจสอบการจัดส่งสินค้า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23528" y="393305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ปรับปรุงสถานะคลังสินค้า</a:t>
            </a: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rot="5400000">
            <a:off x="1332434" y="386025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endCxn id="18" idx="3"/>
          </p:cNvCxnSpPr>
          <p:nvPr/>
        </p:nvCxnSpPr>
        <p:spPr>
          <a:xfrm rot="10800000">
            <a:off x="2843808" y="34290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10800000">
            <a:off x="5508104" y="34290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1475656" y="2996952"/>
            <a:ext cx="58326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1403648" y="3068960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5400000">
            <a:off x="4355976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5400000">
            <a:off x="7236296" y="3068960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rot="5400000">
            <a:off x="7165082" y="378824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 rot="5400000">
            <a:off x="7165082" y="458033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1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แนวทางเชิงวัตถุ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Object – Oriented Approach)</a:t>
            </a:r>
          </a:p>
          <a:p>
            <a:pPr marL="0" lvl="2" indent="0">
              <a:buNone/>
            </a:pPr>
            <a:endParaRPr lang="en-US" sz="1200" b="1" dirty="0" smtClean="0">
              <a:latin typeface="Angsana New" pitchFamily="18" charset="-34"/>
              <a:cs typeface="Angsana New" pitchFamily="18" charset="-34"/>
            </a:endParaRPr>
          </a:p>
          <a:p>
            <a:pPr marL="630238" lvl="2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คิดค้นโดย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Grady </a:t>
            </a:r>
            <a:r>
              <a:rPr lang="en-US" sz="3200" b="1" dirty="0" err="1" smtClean="0">
                <a:latin typeface="Angsana New" pitchFamily="18" charset="-34"/>
                <a:cs typeface="Angsana New" pitchFamily="18" charset="-34"/>
              </a:rPr>
              <a:t>Booch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, James </a:t>
            </a:r>
            <a:r>
              <a:rPr lang="en-US" sz="3200" b="1" dirty="0" err="1" smtClean="0">
                <a:latin typeface="Angsana New" pitchFamily="18" charset="-34"/>
                <a:cs typeface="Angsana New" pitchFamily="18" charset="-34"/>
              </a:rPr>
              <a:t>Rumbaugh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err="1" smtClean="0">
                <a:latin typeface="Angsana New" pitchFamily="18" charset="-34"/>
                <a:cs typeface="Angsana New" pitchFamily="18" charset="-34"/>
              </a:rPr>
              <a:t>Ivar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Jacobson</a:t>
            </a:r>
          </a:p>
          <a:p>
            <a:pPr marL="630238" lvl="2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การวิเคราะห์และออกแบบระบบเชิงวัตถุ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Object-Oriented System </a:t>
            </a:r>
          </a:p>
          <a:p>
            <a:pPr marL="630238" lvl="2" indent="0">
              <a:buNone/>
            </a:pP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 Analysis and Design) 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630238" lvl="2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เป็นการวิเคราะห์ระบบโดยการมองทุกอย่างในระบบ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เป็นอ็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Object)</a:t>
            </a:r>
          </a:p>
          <a:p>
            <a:pPr marL="630238" lvl="2" indent="0"/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ภาย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ในอ็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จะมีส่วนข้อมูลและพฤติกรรมของระบบ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xmlns="" val="38322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แนวทางเชิงวัตถุ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Object – Oriented Approach)</a:t>
            </a:r>
          </a:p>
          <a:p>
            <a:pPr marL="630238" lvl="2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ข้อดี</a:t>
            </a:r>
            <a:endParaRPr lang="th-TH" sz="3000" b="1" dirty="0" smtClean="0">
              <a:latin typeface="Angsana New" pitchFamily="18" charset="-34"/>
              <a:cs typeface="Angsana New" pitchFamily="18" charset="-34"/>
            </a:endParaRPr>
          </a:p>
          <a:p>
            <a:pPr marL="1087438" lvl="3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การวิเคราะห์และออกแบบระบบรวดเร็ว</a:t>
            </a:r>
          </a:p>
          <a:p>
            <a:pPr marL="1087438" lvl="3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รองรับกับระบบงานที่มีความซับซ้อนสูง</a:t>
            </a:r>
          </a:p>
          <a:p>
            <a:pPr marL="1087438" lvl="3" indent="0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ทันต่อการเปลี่ยนแปลงความต้องการของผู้ใช้</a:t>
            </a:r>
          </a:p>
        </p:txBody>
      </p:sp>
    </p:spTree>
    <p:extLst>
      <p:ext uri="{BB962C8B-B14F-4D97-AF65-F5344CB8AC3E}">
        <p14:creationId xmlns:p14="http://schemas.microsoft.com/office/powerpoint/2010/main" xmlns="" val="24490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ระเบียบวิธีปฏิบัติของวิศวกรรมซอฟต์แวร์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   ตัว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อย่างอ็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เจ็กต์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>
              <a:buNone/>
            </a:pPr>
            <a:endParaRPr lang="th-TH" sz="1800" b="1" dirty="0" smtClean="0">
              <a:latin typeface="Angsana New" pitchFamily="18" charset="-34"/>
              <a:cs typeface="Angsana New" pitchFamily="18" charset="-34"/>
            </a:endParaRPr>
          </a:p>
          <a:p>
            <a:pPr marL="0" lvl="2" indent="0" algn="ctr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แสดงตัวอย่าง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อ็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31640" y="2348880"/>
            <a:ext cx="3456384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Invoice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331640" y="2924944"/>
            <a:ext cx="3456384" cy="27363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ID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No.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Address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A/C No.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Amount</a:t>
            </a:r>
          </a:p>
          <a:p>
            <a:pPr>
              <a:lnSpc>
                <a:spcPct val="50000"/>
              </a:lnSpc>
            </a:pPr>
            <a:endParaRPr lang="en-US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value of goods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discount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</a:t>
            </a:r>
            <a:r>
              <a:rPr lang="en-US" sz="32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Ad.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Charge</a:t>
            </a:r>
          </a:p>
          <a:p>
            <a:pPr>
              <a:lnSpc>
                <a:spcPct val="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Computer Invoice Amount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9" name="ตัวเชื่อมต่อตรง 8"/>
          <p:cNvCxnSpPr>
            <a:stCxn id="7" idx="1"/>
          </p:cNvCxnSpPr>
          <p:nvPr/>
        </p:nvCxnSpPr>
        <p:spPr>
          <a:xfrm rot="10800000" flipH="1">
            <a:off x="1331640" y="4293096"/>
            <a:ext cx="34563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2080" y="220486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object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328498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Attributes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465313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Methods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9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สรุป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55576" y="1844824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9138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หมายถึงการนำหลักวิชาการด้านวิศวกรรมมาดูแล กระบวนการผลิตซอฟต์แวร์ ตั้งแต่ขั้นตอนแรกจนถึงขั้นตอนบำรุงรักษาหลังการใช้งาน เพื่อให้ซอฟต์แวร์ที่ได้มีคุณภาพสูงสุดภายใต้ข้อจำกัดด้านเวลาและต้นทุน</a:t>
            </a:r>
          </a:p>
          <a:p>
            <a:pPr indent="719138"/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indent="719138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วิศวกรซอฟต์แวร์จะต้องนำทฤษฏี ระเบียบวิธี และเครื่องมือ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มาประยุกต์ใช้ในกระบวนการผลิตซอฟต์แวร์เพื่อแก้ปัญหาได้อย่างเหมาะสม</a:t>
            </a:r>
          </a:p>
          <a:p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2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844824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(อังกฤษ: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software engineering)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เป็นศาสตร์                เกี่ยวกับวิศวกรรมด้านซอฟต์แวร์มีเนื้อหาเกี่ยวข้องกับการใช้กระบวนการทางวิศวกรรมในการดูแลการผลิต ตั้งแต่การเริ่มเก็บความต้องการ                      การตั้งเป้าหมายของระบบ การออกแบบ กระบวนการพัฒนา                              การตรวจสอบ การประเมินผล การติดตามโครงการ การประเมินต้นทุน การรักษาความปลอดภัย ไปจนถึงการคิดราคาซอฟต์แวร์  เป็นต้น</a:t>
            </a: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(วิกิพี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เดีย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>
              <a:spcBef>
                <a:spcPts val="1200"/>
              </a:spcBef>
            </a:pP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สรุป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lvl="2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55576" y="1844824"/>
            <a:ext cx="81369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วิศวกรรมซอฟต์แวร์แบ่งองค์ประกอบได้เป็น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ส่วน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ส่วนที่ 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วิศวกรรมระบบ (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System Engineering)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หมายถึง กระบวนการศึกษาและวิเคราะห์ของระบบที่มีความสลับซับซ้อน เพื่อสนับสนุนการทำงานใน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ส่วนที่ 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b="1" i="1" u="sng" dirty="0" smtClean="0">
                <a:latin typeface="Angsana New" pitchFamily="18" charset="-34"/>
                <a:cs typeface="Angsana New" pitchFamily="18" charset="-34"/>
              </a:rPr>
              <a:t>คือ วิศวกรรมการผลิต (</a:t>
            </a:r>
            <a:r>
              <a:rPr lang="en-US" sz="3200" b="1" i="1" u="sng" dirty="0" smtClean="0">
                <a:latin typeface="Angsana New" pitchFamily="18" charset="-34"/>
                <a:cs typeface="Angsana New" pitchFamily="18" charset="-34"/>
              </a:rPr>
              <a:t>Development Engineering)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ซึ่งเป็นกระบวนการแปรสภาพความต้องการของระบบ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System Requirements)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ให้กลายเป็นซอฟต์แวร์อันเป็นเป้าหมายสำคัญทางด้านวิศวกรรมซอฟต์แวร์</a:t>
            </a: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6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สรุป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1115616" y="2060848"/>
            <a:ext cx="8892480" cy="5229200"/>
          </a:xfrm>
        </p:spPr>
        <p:txBody>
          <a:bodyPr/>
          <a:lstStyle/>
          <a:p>
            <a:pPr eaLnBrk="1" hangingPunct="1"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คุณลักษณะของซอฟแวร์ </a:t>
            </a:r>
          </a:p>
          <a:p>
            <a:pPr lvl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ความสามารถในการบำรุงรักษา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Maintainability)</a:t>
            </a:r>
          </a:p>
          <a:p>
            <a:pPr lvl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ความสามารถในการพึ่งพา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Dependability)</a:t>
            </a:r>
          </a:p>
          <a:p>
            <a:pPr lvl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ประสิทธิภาพ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Efficiency)</a:t>
            </a:r>
          </a:p>
          <a:p>
            <a:pPr lvl="1"/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ความสามารถในการใช้งาน (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Usability)</a:t>
            </a:r>
          </a:p>
          <a:p>
            <a:pPr lvl="1"/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3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สรุป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ระเบียบวิธีปฏิบัติของวิศวกรรมซอฟต์แวร์ จึงเป็นไปตามแนวทางการพัฒนาซอฟต์แวร์ ที่แต่ละโครงการเลือกใช้  โดยมี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 คือ</a:t>
            </a:r>
          </a:p>
          <a:p>
            <a:pPr lvl="2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แนวทางเชิงโครงสร้าง</a:t>
            </a:r>
          </a:p>
          <a:p>
            <a:pPr lvl="2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แนวทางเชิงวัตถุ</a:t>
            </a:r>
          </a:p>
        </p:txBody>
      </p:sp>
    </p:spTree>
    <p:extLst>
      <p:ext uri="{BB962C8B-B14F-4D97-AF65-F5344CB8AC3E}">
        <p14:creationId xmlns:p14="http://schemas.microsoft.com/office/powerpoint/2010/main" xmlns="" val="36254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แบบทดสอบ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lvl="1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ให้นักศึกษาตอบคำถามต่อไปนี้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อธิบายความหมายของวิศวกรรมซอฟต์แวร์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อธิบายความแตกต่างระหว่างวิศวกรรมซอฟต์แวร์และวิทยาการคอมพิวเตอร์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อธิบายความแตกต่างระหว่างวิศวกรรมซอฟต์แวร์และวิศวกรรมระบบ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อธิบายความแตกต่างระหว่างวิศวกรรมซอฟต์แวร์กับการวิเคราะห์และออกแบบระบบ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บุคคลใดที่เกี่ยวข้องกับงานวิศวกรรมซอฟต์แวร์ และเกี่ยวข้องอย่างไร</a:t>
            </a:r>
          </a:p>
          <a:p>
            <a:pPr lvl="1"/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0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แบบทดสอบ</a:t>
            </a:r>
            <a:endParaRPr lang="th-TH" sz="4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892480" cy="5229200"/>
          </a:xfrm>
        </p:spPr>
        <p:txBody>
          <a:bodyPr/>
          <a:lstStyle/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บุคคลใดที่เกี่ยวข้องกับการพัฒนาซอฟต์แวร์ และเกี่ยวข้องอย่างไร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อธิบายคุณสมบัติและทักษะด้านต่าง ๆ ของวิศวกรซอฟต์แวร์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อธิบายองค์ประกอบของวิศวกรรมซอฟต์แวร์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บอกคุณลักษณะของซอฟต์แวร์ที่มีคุณภาพ</a:t>
            </a: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บอกแนวทางการพัฒนาซอฟต์แวร์ที่มีผลต่อระเบียบวิธีปฏิบัติของวิศวกรรมซอฟต์แวร์ </a:t>
            </a:r>
          </a:p>
          <a:p>
            <a:pPr lvl="1"/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3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1 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251520" y="1844824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หมายถึง การนำแนวทางที่เป็นระบบ มีระเบียบ กฎเกณฑ์ และสามารถวัดผลในเชิงปริมาณได้ มาประยุกต์ใช้ในการ                พัฒนา ปฏิบัติการ และบำรุงรักษาซอฟต์แวร์ ซึ่งก็คือ เพื่องานด้าน   วิศวกรรมการผลิตซอฟต์แวร์ หรือกล่าวอีกนัยหนึ่งคือ เป็นการศึกษา           วิธีการผลิตซอฟต์แวร์นั่นเอง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[IEEE, 2004]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9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849213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251520" y="1844824"/>
            <a:ext cx="9073008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หมายถึง การผสมผสานระหว่างศาสตร์และศิลป์ เพื่อการผลิตซอฟต์แวร์เชิงพาณิชย์ โดยเริ่มต้นตั้งแต่การจัดทำข้อกำหนดคุณสมบัติของระบบ ตลอดจนการบำรุงรักษาระบบให้เป็นปกติ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[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Sommerville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, 2007]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โดยแบ่งนัยสำคัญออกเป็น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ประเด็น คือ</a:t>
            </a:r>
          </a:p>
          <a:p>
            <a:pPr lvl="1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    1.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สหวิทยาการจัดการด้านวิศวกรรม</a:t>
            </a:r>
          </a:p>
          <a:p>
            <a:pPr lvl="1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 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ผู้เชี่ยวชาญด้านการผลิตซอฟต์แวร์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 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2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21221"/>
            <a:ext cx="7391400" cy="563563"/>
          </a:xfrm>
        </p:spPr>
        <p:txBody>
          <a:bodyPr/>
          <a:lstStyle/>
          <a:p>
            <a:pPr eaLnBrk="0" hangingPunct="0"/>
            <a:r>
              <a:rPr lang="th-TH" sz="4800" dirty="0" smtClean="0">
                <a:solidFill>
                  <a:schemeClr val="tx1"/>
                </a:solidFill>
              </a:rPr>
              <a:t>ซอฟต์แวร์ การเปลี่ยนแปลง และปัญหาที่พบ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0" y="1844824"/>
            <a:ext cx="9577064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ความหมายวิศวกรรมซอฟต์แวร์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(Software Engineering Definition)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วิศวกรรมซอฟต์แวร์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หมายถึงการนำหลักวิชาการด้านวิศวกรรมมาดูแลกระบวนการผลิตซอฟต์แวร์ ตั้งแต่ขั้นตอนแรกจนถึงขั้นตอนบำรุงรักษาหลังการใช้งาน เพื่อให้ซอฟต์แวร์ที่ได้มีคุณภาพสูงสุดภายใต้ข้อจำกัด             ด้านเวลาและต้นทุน (กิตติ  ภักดีวัฒนะกุล)</a:t>
            </a:r>
          </a:p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                                </a:t>
            </a:r>
          </a:p>
          <a:p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0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898</TotalTime>
  <Words>2601</Words>
  <Application>Microsoft Office PowerPoint</Application>
  <PresentationFormat>On-screen Show (4:3)</PresentationFormat>
  <Paragraphs>565</Paragraphs>
  <Slides>65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Contemporary</vt:lpstr>
      <vt:lpstr>Chapter 1 : Introduction to Software Engineering </vt:lpstr>
      <vt:lpstr>Outline of this presentation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ซอฟต์แวร์ การเปลี่ยนแปลง และปัญหาที่พบ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วิศวกรรมซอฟแวร์และความสำคัญ</vt:lpstr>
      <vt:lpstr>Slide 33</vt:lpstr>
      <vt:lpstr>Slide 34</vt:lpstr>
      <vt:lpstr>Slide 35</vt:lpstr>
      <vt:lpstr>Slide 36</vt:lpstr>
      <vt:lpstr>Slide 37</vt:lpstr>
      <vt:lpstr>องค์ประกอบของวิศวกรรมซอฟต์แวร์</vt:lpstr>
      <vt:lpstr>องค์ประกอบของวิศวกรรมซอฟต์แวร์</vt:lpstr>
      <vt:lpstr>องค์ประกอบของวิศวกรรมซอฟต์แวร์</vt:lpstr>
      <vt:lpstr>องค์ประกอบของวิศวกรรมซอฟต์แวร์</vt:lpstr>
      <vt:lpstr>องค์ประกอบของวิศวกรรมซอฟต์แวร์</vt:lpstr>
      <vt:lpstr>องค์ประกอบของวิศวกรรมซอฟต์แวร์</vt:lpstr>
      <vt:lpstr>วิวัฒนาการของวิศวกรรมซอฟต์แวร์</vt:lpstr>
      <vt:lpstr>วิวัฒนาการของวิศวกรรมซอฟต์แวร์</vt:lpstr>
      <vt:lpstr>วิวัฒนาการของวิศวกรรมซอฟต์แวร์</vt:lpstr>
      <vt:lpstr>วิวัฒนาการของวิศวกรรมซอฟต์แวร์</vt:lpstr>
      <vt:lpstr>วิวัฒนาการของวิศวกรรมซอฟต์แวร์</vt:lpstr>
      <vt:lpstr>คุณลักษณะของซอฟต์แวร์ที่มีคุณภาพ</vt:lpstr>
      <vt:lpstr>คุณลักษณะของซอฟต์แวร์ที่มีคุณภาพ</vt:lpstr>
      <vt:lpstr>คุณลักษณะของซอฟต์แวร์ที่มีคุณภาพ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ระเบียบวิธีปฏิบัติของวิศวกรรมซอฟต์แวร์</vt:lpstr>
      <vt:lpstr>สรุป</vt:lpstr>
      <vt:lpstr>สรุป</vt:lpstr>
      <vt:lpstr>สรุป</vt:lpstr>
      <vt:lpstr>สรุป</vt:lpstr>
      <vt:lpstr>แบบทดสอบ</vt:lpstr>
      <vt:lpstr>แบบทดสอบ</vt:lpstr>
      <vt:lpstr>Chapter 1 : The End (Any Question?)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Sky123.Org</cp:lastModifiedBy>
  <cp:revision>44</cp:revision>
  <dcterms:created xsi:type="dcterms:W3CDTF">1997-11-07T14:07:18Z</dcterms:created>
  <dcterms:modified xsi:type="dcterms:W3CDTF">2014-04-22T02:21:20Z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